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801600" cy="7772400"/>
  <p:notesSz cx="12801600" cy="7772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95DC82-BFE2-40B5-9742-9A4138A9795F}">
  <a:tblStyle styleId="{0E95DC82-BFE2-40B5-9742-9A4138A979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5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ra Ramos Del Rio" userId="bd155db5-aa3e-4df8-a6d6-49a852e1aa63" providerId="ADAL" clId="{5EA650CC-437D-4ED7-8B3B-D1F867F325D0}"/>
    <pc:docChg chg="modSld">
      <pc:chgData name="Mayra Ramos Del Rio" userId="bd155db5-aa3e-4df8-a6d6-49a852e1aa63" providerId="ADAL" clId="{5EA650CC-437D-4ED7-8B3B-D1F867F325D0}" dt="2024-01-03T20:15:48.424" v="40"/>
      <pc:docMkLst>
        <pc:docMk/>
      </pc:docMkLst>
      <pc:sldChg chg="modSp mod">
        <pc:chgData name="Mayra Ramos Del Rio" userId="bd155db5-aa3e-4df8-a6d6-49a852e1aa63" providerId="ADAL" clId="{5EA650CC-437D-4ED7-8B3B-D1F867F325D0}" dt="2024-01-03T20:15:48.424" v="40"/>
        <pc:sldMkLst>
          <pc:docMk/>
          <pc:sldMk cId="0" sldId="256"/>
        </pc:sldMkLst>
        <pc:spChg chg="mod">
          <ac:chgData name="Mayra Ramos Del Rio" userId="bd155db5-aa3e-4df8-a6d6-49a852e1aa63" providerId="ADAL" clId="{5EA650CC-437D-4ED7-8B3B-D1F867F325D0}" dt="2024-01-03T20:15:48.424" v="40"/>
          <ac:spMkLst>
            <pc:docMk/>
            <pc:sldMk cId="0" sldId="256"/>
            <ac:spMk id="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54672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7251700" y="0"/>
            <a:ext cx="554672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383463"/>
            <a:ext cx="554672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7251700" y="7383463"/>
            <a:ext cx="554672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4438" y="525463"/>
            <a:ext cx="4329112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4438" y="525463"/>
            <a:ext cx="4329112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6400800" y="-189"/>
            <a:ext cx="64008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700" y="1863464"/>
            <a:ext cx="5663385" cy="223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Font typeface="Calibri"/>
              <a:buNone/>
              <a:defRPr sz="588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88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88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88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88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88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88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88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88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71700" y="4235757"/>
            <a:ext cx="5663385" cy="186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1pPr>
            <a:lvl2pPr lvl="1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2pPr>
            <a:lvl3pPr lvl="2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3pPr>
            <a:lvl4pPr lvl="3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4pPr>
            <a:lvl5pPr lvl="4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5pPr>
            <a:lvl6pPr lvl="5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6pPr>
            <a:lvl7pPr lvl="6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7pPr>
            <a:lvl8pPr lvl="7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8pPr>
            <a:lvl9pPr lvl="8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2800"/>
              <a:buFont typeface="Calibri"/>
              <a:buNone/>
              <a:defRPr sz="294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6915300" y="1094157"/>
            <a:ext cx="5371695" cy="558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spcBef>
                <a:spcPts val="1050"/>
              </a:spcBef>
              <a:spcAft>
                <a:spcPts val="0"/>
              </a:spcAft>
              <a:buSzPts val="2800"/>
              <a:buFont typeface="Calibri"/>
              <a:buChar char="•"/>
              <a:defRPr/>
            </a:lvl1pPr>
            <a:lvl2pPr marL="914400" lvl="1" indent="-381000" algn="l">
              <a:spcBef>
                <a:spcPts val="525"/>
              </a:spcBef>
              <a:spcAft>
                <a:spcPts val="0"/>
              </a:spcAft>
              <a:buSzPts val="2400"/>
              <a:buFont typeface="Calibri"/>
              <a:buChar char="•"/>
              <a:defRPr/>
            </a:lvl2pPr>
            <a:lvl3pPr marL="1371600" lvl="2" indent="-355600" algn="l">
              <a:spcBef>
                <a:spcPts val="525"/>
              </a:spcBef>
              <a:spcAft>
                <a:spcPts val="0"/>
              </a:spcAft>
              <a:buSzPts val="2000"/>
              <a:buFont typeface="Calibri"/>
              <a:buChar char="•"/>
              <a:defRPr/>
            </a:lvl3pPr>
            <a:lvl4pPr marL="1828800" lvl="3" indent="-342900" algn="l">
              <a:spcBef>
                <a:spcPts val="525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4pPr>
            <a:lvl5pPr marL="2286000" lvl="4" indent="-342900" algn="l">
              <a:spcBef>
                <a:spcPts val="525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5pPr>
            <a:lvl6pPr marL="2743200" lvl="5" indent="-342900" algn="l">
              <a:spcBef>
                <a:spcPts val="525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6pPr>
            <a:lvl7pPr marL="3200400" lvl="6" indent="-342900" algn="l">
              <a:spcBef>
                <a:spcPts val="525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7pPr>
            <a:lvl8pPr marL="3657600" lvl="7" indent="-342900" algn="l">
              <a:spcBef>
                <a:spcPts val="525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8pPr>
            <a:lvl9pPr marL="4114800" lvl="8" indent="-342900" algn="l">
              <a:spcBef>
                <a:spcPts val="525"/>
              </a:spcBef>
              <a:spcAft>
                <a:spcPts val="0"/>
              </a:spcAft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861441" y="7046638"/>
            <a:ext cx="768285" cy="59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indent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spreadsheets/d/10ILa9b5K0nII-AFSk7h-ABDvPSmSKRyeDCUfhbdSroU/edi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7" y="1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3246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5">
            <a:alphaModFix/>
          </a:blip>
          <a:srcRect l="4518" t="19922" r="2385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5947" y="762000"/>
            <a:ext cx="8949704" cy="20179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/>
        </p:nvSpPr>
        <p:spPr>
          <a:xfrm>
            <a:off x="3402591" y="3706936"/>
            <a:ext cx="6400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Victory Charter School K5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4800600" y="4268100"/>
            <a:ext cx="36804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escolar 2021-2022: D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escolar 2022-2023: N/A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8" descr="A picture containing shi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5346" t="22223" r="76839" b="33805"/>
          <a:stretch/>
        </p:blipFill>
        <p:spPr>
          <a:xfrm>
            <a:off x="6291089" y="2362200"/>
            <a:ext cx="871711" cy="134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9919" y="0"/>
            <a:ext cx="2011679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4008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400077" y="6464446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/>
          <p:nvPr/>
        </p:nvSpPr>
        <p:spPr>
          <a:xfrm>
            <a:off x="1066800" y="1981200"/>
            <a:ext cx="9723119" cy="265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Para utilizar fondos para la participación de los padres, las escuelas deben cumplir con los siguientes criterios: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1. Educar a los padres sobre el Título I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2. Garantizar que los fondos estén alineados con el rendimiento académico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(Artes del lenguaje, matemáticas o ciencias)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3. Tener interacción educativa entre padres y estudiantes.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Proporcione sugerencias sobre la utilización de los fondos de Participación de Padres y Familias del Título I en nuestra escuela.</a:t>
            </a:r>
            <a:endParaRPr sz="2000">
              <a:solidFill>
                <a:srgbClr val="244061"/>
              </a:solidFill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519031" y="744150"/>
            <a:ext cx="99155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44061"/>
                </a:solidFill>
              </a:rPr>
              <a:t>Información sobre el gasto de los fondos de participación de padres del Título I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5059" y="6705600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3246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5">
            <a:alphaModFix/>
          </a:blip>
          <a:srcRect l="4518" t="19922" r="2385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/>
          <p:nvPr/>
        </p:nvSpPr>
        <p:spPr>
          <a:xfrm>
            <a:off x="2133600" y="433456"/>
            <a:ext cx="971926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44061"/>
                </a:solidFill>
              </a:rPr>
              <a:t>¿Cómo es la evaluación del</a:t>
            </a:r>
            <a:endParaRPr sz="3400">
              <a:solidFill>
                <a:srgbClr val="24406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44061"/>
                </a:solidFill>
              </a:rPr>
              <a:t>¿Se llevó a cabo un plan de participación de padres y familias?</a:t>
            </a:r>
            <a:endParaRPr sz="3400">
              <a:solidFill>
                <a:srgbClr val="244061"/>
              </a:solidFill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2044400" y="2360719"/>
            <a:ext cx="7992000" cy="3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Requisitos de evaluación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Evaluaciones anuales con padres/tutores de Título I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Encuestas para padres/tutores (requerido)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Grupos de enfoque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Comités asesores de padres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Analizar el contenido y la eficacia del plan actual.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Identificar barreras a la participación de los padres.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Los datos/entradas pueden incluir: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Proceso y cronograma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244061"/>
                </a:solidFill>
              </a:rPr>
              <a:t>Cómo la evaluación ayuda a crear el plan del próximo año</a:t>
            </a:r>
            <a:endParaRPr sz="2000">
              <a:solidFill>
                <a:srgbClr val="244061"/>
              </a:solidFill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6446" y="6477001"/>
            <a:ext cx="2414225" cy="100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6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1637" y="6705600"/>
            <a:ext cx="985508" cy="98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4191000" y="6705600"/>
            <a:ext cx="1587885" cy="98550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/>
          <p:nvPr/>
        </p:nvSpPr>
        <p:spPr>
          <a:xfrm>
            <a:off x="1600200" y="838200"/>
            <a:ext cx="931998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44061"/>
                </a:solidFill>
              </a:rPr>
              <a:t>Cuál es el</a:t>
            </a:r>
            <a:endParaRPr sz="4400">
              <a:solidFill>
                <a:srgbClr val="24406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44061"/>
                </a:solidFill>
              </a:rPr>
              <a:t>¿Pacto entre escuela y padres?</a:t>
            </a:r>
            <a:endParaRPr sz="4400">
              <a:solidFill>
                <a:srgbClr val="244061"/>
              </a:solidFill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2514600" y="2590800"/>
            <a:ext cx="6843941" cy="272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El Pacto es un compromiso de la escuela, los padres y el estudiante de compartir la responsabilidad de mejorar el rendimiento académico.</a:t>
            </a:r>
            <a:endParaRPr sz="24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Los padres/tutores del Título I tienen derecho a participar en el desarrollo del Pacto entre escuela y padres.</a:t>
            </a:r>
            <a:endParaRPr sz="2400">
              <a:solidFill>
                <a:srgbClr val="244061"/>
              </a:solidFill>
            </a:endParaRPr>
          </a:p>
        </p:txBody>
      </p:sp>
      <p:pic>
        <p:nvPicPr>
          <p:cNvPr id="163" name="Google Shape;163;p19" descr="A close-up of a document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l="3039" t="2073" r="1773" b="1972"/>
          <a:stretch/>
        </p:blipFill>
        <p:spPr>
          <a:xfrm>
            <a:off x="9307737" y="3276600"/>
            <a:ext cx="3258233" cy="40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1390" y="6623584"/>
            <a:ext cx="2414225" cy="98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4832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2438400" y="457200"/>
            <a:ext cx="984273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44061"/>
                </a:solidFill>
              </a:rPr>
              <a:t>¿Cuáles son los estándares?</a:t>
            </a:r>
            <a:endParaRPr sz="3200" b="1">
              <a:solidFill>
                <a:srgbClr val="24406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44061"/>
                </a:solidFill>
              </a:rPr>
              <a:t>¿Se espera que mi hijo logre?</a:t>
            </a:r>
            <a:endParaRPr sz="3200" b="1">
              <a:solidFill>
                <a:srgbClr val="244061"/>
              </a:solidFill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2711751" y="1656573"/>
            <a:ext cx="8904953" cy="439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El estado de Florida adoptó el programa B.E.S.T. de ELA Florida. Estándares K-12 y Estándares de Matemáticas de Florida (MAFS)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El MAFS y el B.E.S.T. Proporcionar estándares educativos claros y al mismo tiempo permitir a los distritos y escuelas locales la flexibilidad necesaria para brindar instrucción de calidad en el aula.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Los estándares (que no deben confundirse con el plan de estudios o la instrucción) están diseñados para garantizar que todos los estudiantes, independientemente de su demografía, se gradúen de la escuela secundaria preparados para ingresar a la universidad o al mundo laboral.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Los estándares tienen referencias internacionales y brindan a nuestros estudiantes una ventaja en el mercado laboral global al garantizar el dominio de los conocimientos y habilidades necesarios para desempeñar las ocupaciones actuales que requieren altas habilidades y salarios.</a:t>
            </a:r>
            <a:endParaRPr sz="18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212835" y="468730"/>
            <a:ext cx="5663385" cy="9642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5975" tIns="47975" rIns="95975" bIns="479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C4878"/>
              </a:buClr>
              <a:buSzPts val="1300"/>
              <a:buFont typeface="Century Gothic"/>
              <a:buNone/>
            </a:pPr>
            <a:r>
              <a:rPr lang="en-US" sz="4935" b="1">
                <a:solidFill>
                  <a:srgbClr val="2C48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Nuestro plan de estudios</a:t>
            </a:r>
            <a:endParaRPr sz="4935" b="1">
              <a:solidFill>
                <a:srgbClr val="2C48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0" y="6442530"/>
            <a:ext cx="1815660" cy="1044225"/>
          </a:xfrm>
          <a:prstGeom prst="rect">
            <a:avLst/>
          </a:prstGeom>
          <a:solidFill>
            <a:srgbClr val="FFFFFF">
              <a:alpha val="89411"/>
            </a:srgbClr>
          </a:solidFill>
          <a:ln>
            <a:noFill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309" y="340001"/>
            <a:ext cx="1748005" cy="96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9185680" y="6669330"/>
            <a:ext cx="3647385" cy="817425"/>
          </a:xfrm>
          <a:prstGeom prst="rect">
            <a:avLst/>
          </a:prstGeom>
          <a:solidFill>
            <a:srgbClr val="FFFFFF">
              <a:alpha val="89411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82" name="Google Shape;182;p21"/>
          <p:cNvGraphicFramePr/>
          <p:nvPr/>
        </p:nvGraphicFramePr>
        <p:xfrm>
          <a:off x="394415" y="1803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{0E95DC82-BFE2-40B5-9742-9A4138A9795F}</a:tableStyleId>
              </a:tblPr>
              <a:tblGrid>
                <a:gridCol w="240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2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entury Gothic"/>
                        <a:buNone/>
                      </a:pPr>
                      <a:r>
                        <a:rPr lang="en-US" sz="2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ELA</a:t>
                      </a: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entury Gothic"/>
                        <a:buNone/>
                      </a:pPr>
                      <a:r>
                        <a:rPr lang="en-US" sz="2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Lectura</a:t>
                      </a: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entury Gothic"/>
                        <a:buNone/>
                      </a:pPr>
                      <a:r>
                        <a:rPr lang="en-US" sz="2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Matemáticas</a:t>
                      </a: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entury Gothic"/>
                        <a:buNone/>
                      </a:pPr>
                      <a:r>
                        <a:rPr lang="en-US" sz="2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Ciencia</a:t>
                      </a: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entury Gothic"/>
                        <a:buNone/>
                      </a:pPr>
                      <a:r>
                        <a:rPr lang="en-US" sz="2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Ciencias Sociales</a:t>
                      </a: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2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None/>
                      </a:pPr>
                      <a:r>
                        <a:rPr lang="en-US"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Ingenio y sabiduría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None/>
                      </a:pPr>
                      <a:r>
                        <a:rPr lang="en-US"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Lexia Núcleo 5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None/>
                      </a:pPr>
                      <a:r>
                        <a:rPr lang="en-US"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Eureka y</a:t>
                      </a:r>
                      <a:endParaRPr sz="2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None/>
                      </a:pPr>
                      <a:r>
                        <a:rPr lang="en-US"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Grandes ideas</a:t>
                      </a:r>
                      <a:endParaRPr sz="24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None/>
                      </a:pPr>
                      <a:r>
                        <a:rPr lang="en-US"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Vástagos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None/>
                      </a:pPr>
                      <a:r>
                        <a:rPr lang="en-US"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Conocimiento básico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3" name="Google Shape;1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2531" y="6669327"/>
            <a:ext cx="3553565" cy="81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 rotWithShape="1">
          <a:blip r:embed="rId5">
            <a:alphaModFix/>
          </a:blip>
          <a:srcRect t="2797" r="31411" b="6924"/>
          <a:stretch/>
        </p:blipFill>
        <p:spPr>
          <a:xfrm>
            <a:off x="0" y="2777104"/>
            <a:ext cx="2541312" cy="273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 descr="Lexia Core5 learning programme provided by ITECA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2368" y="3566651"/>
            <a:ext cx="2541315" cy="115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 descr="Eureka Math | Educato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4158" y="2341887"/>
            <a:ext cx="1729784" cy="2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 descr="StemScopes – St. Agnes Catholic Schoo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34420" y="2983358"/>
            <a:ext cx="2354100" cy="23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 descr="Core Knowledge Foundation | Building knowledge and community"/>
          <p:cNvPicPr preferRelativeResize="0"/>
          <p:nvPr/>
        </p:nvPicPr>
        <p:blipFill rotWithShape="1">
          <a:blip r:embed="rId9">
            <a:alphaModFix/>
          </a:blip>
          <a:srcRect l="11219" t="17514" r="10868" b="17882"/>
          <a:stretch/>
        </p:blipFill>
        <p:spPr>
          <a:xfrm>
            <a:off x="10018575" y="3224910"/>
            <a:ext cx="2541315" cy="210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40757" y="4648264"/>
            <a:ext cx="1203589" cy="120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 descr="A picture containing shir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346" t="22223" r="76839" b="33805"/>
          <a:stretch/>
        </p:blipFill>
        <p:spPr>
          <a:xfrm>
            <a:off x="33986" y="285750"/>
            <a:ext cx="654993" cy="909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394415" y="285750"/>
            <a:ext cx="5663385" cy="1044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5975" tIns="47975" rIns="95975" bIns="47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C4878"/>
              </a:buClr>
              <a:buSzPts val="1300"/>
              <a:buFont typeface="Century Gothic"/>
              <a:buNone/>
            </a:pPr>
            <a:r>
              <a:rPr lang="en-US" sz="4200" b="1">
                <a:solidFill>
                  <a:srgbClr val="2C48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Nuestros programas digitales</a:t>
            </a:r>
            <a:endParaRPr sz="4200" b="1">
              <a:solidFill>
                <a:srgbClr val="2C48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0" y="6442530"/>
            <a:ext cx="1815660" cy="1044225"/>
          </a:xfrm>
          <a:prstGeom prst="rect">
            <a:avLst/>
          </a:prstGeom>
          <a:solidFill>
            <a:srgbClr val="FFFFFF">
              <a:alpha val="89411"/>
            </a:srgbClr>
          </a:solidFill>
          <a:ln>
            <a:noFill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8073" y="325580"/>
            <a:ext cx="1748005" cy="96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>
            <a:off x="9987180" y="6669522"/>
            <a:ext cx="2814525" cy="817425"/>
          </a:xfrm>
          <a:prstGeom prst="rect">
            <a:avLst/>
          </a:prstGeom>
          <a:solidFill>
            <a:srgbClr val="FFFFFF">
              <a:alpha val="89411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99" name="Google Shape;199;p22"/>
          <p:cNvGraphicFramePr/>
          <p:nvPr/>
        </p:nvGraphicFramePr>
        <p:xfrm>
          <a:off x="394415" y="1803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{0E95DC82-BFE2-40B5-9742-9A4138A9795F}</a:tableStyleId>
              </a:tblPr>
              <a:tblGrid>
                <a:gridCol w="301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entury Gothic"/>
                        <a:buNone/>
                      </a:pPr>
                      <a:r>
                        <a:rPr lang="en-US" sz="2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ELA</a:t>
                      </a: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entury Gothic"/>
                        <a:buNone/>
                      </a:pPr>
                      <a:r>
                        <a:rPr lang="en-US" sz="2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Lectura</a:t>
                      </a: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entury Gothic"/>
                        <a:buNone/>
                      </a:pPr>
                      <a:r>
                        <a:rPr lang="en-US" sz="29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Matemáticas</a:t>
                      </a: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Calibri"/>
                        <a:buNone/>
                      </a:pPr>
                      <a:endParaRPr sz="29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None/>
                      </a:pPr>
                      <a:r>
                        <a:rPr lang="en-US"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Estación I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None/>
                      </a:pPr>
                      <a:r>
                        <a:rPr lang="en-US"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Lexia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Equipo Eureka</a:t>
                      </a:r>
                      <a:endParaRPr sz="24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estación</a:t>
                      </a:r>
                      <a:endParaRPr sz="24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8000" marR="128000" marT="128000" marB="128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0" name="Google Shape;200;p22"/>
          <p:cNvSpPr/>
          <p:nvPr/>
        </p:nvSpPr>
        <p:spPr>
          <a:xfrm>
            <a:off x="9185680" y="6669330"/>
            <a:ext cx="3647385" cy="817425"/>
          </a:xfrm>
          <a:prstGeom prst="rect">
            <a:avLst/>
          </a:prstGeom>
          <a:solidFill>
            <a:srgbClr val="FFFFFF">
              <a:alpha val="89411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75" tIns="127975" rIns="127975" bIns="1279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2531" y="6669327"/>
            <a:ext cx="3553565" cy="81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 descr="Math — TexasHomeLearning"/>
          <p:cNvPicPr preferRelativeResize="0"/>
          <p:nvPr/>
        </p:nvPicPr>
        <p:blipFill rotWithShape="1">
          <a:blip r:embed="rId5">
            <a:alphaModFix/>
          </a:blip>
          <a:srcRect l="7216" r="10198"/>
          <a:stretch/>
        </p:blipFill>
        <p:spPr>
          <a:xfrm>
            <a:off x="6435695" y="2974800"/>
            <a:ext cx="3105900" cy="228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 descr="Lexia Core5 learning programme provided by ITECA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4134" y="3482020"/>
            <a:ext cx="2795449" cy="127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 descr="Istation launches new logo and websi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414" y="2855768"/>
            <a:ext cx="2773611" cy="277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77681" y="3342848"/>
            <a:ext cx="2814525" cy="74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 descr="A picture containing shir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5346" t="22223" r="76839" b="33805"/>
          <a:stretch/>
        </p:blipFill>
        <p:spPr>
          <a:xfrm>
            <a:off x="33982" y="285750"/>
            <a:ext cx="537732" cy="746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4832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2328" y="6638358"/>
            <a:ext cx="1096361" cy="10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535060" y="6638358"/>
            <a:ext cx="1633705" cy="101394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3469183" y="304800"/>
            <a:ext cx="7162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44061"/>
                </a:solidFill>
              </a:rPr>
              <a:t>¿Cómo evalúa la escuela?</a:t>
            </a:r>
            <a:endParaRPr sz="3600" b="1">
              <a:solidFill>
                <a:srgbClr val="24406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44061"/>
                </a:solidFill>
              </a:rPr>
              <a:t>¿El logro de mi hijo?</a:t>
            </a:r>
            <a:endParaRPr sz="3600" b="1">
              <a:solidFill>
                <a:srgbClr val="244061"/>
              </a:solidFill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2292911" y="1752600"/>
            <a:ext cx="10208489" cy="264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Pruebas de ubicación de entrada/salida de inglés como segundo idioma (ESOL)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  STAR/Renacimiento (Grados K-2)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Monitoreo FAST del progreso de lectura (grados 3 a 5)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Monitoreo FAST del progreso de lectura (grados 3 a 5)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244061"/>
                </a:solidFill>
              </a:rPr>
              <a:t>Evaluación de ciencias FCAT 2.0 de los Estándares del Estado del Sol de próxima generación (NGSSS) (grados 5)</a:t>
            </a:r>
            <a:endParaRPr sz="2000">
              <a:solidFill>
                <a:srgbClr val="244061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533400" y="404077"/>
            <a:ext cx="7391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44061"/>
                </a:solidFill>
              </a:rPr>
              <a:t>¿Cómo solicito las calificaciones de los maestros de mi hijo?</a:t>
            </a:r>
            <a:endParaRPr sz="3200">
              <a:solidFill>
                <a:srgbClr val="244061"/>
              </a:solidFill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2540513" y="1752600"/>
            <a:ext cx="10058400" cy="375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Los padres/tutores del Título I tienen derecho a solicitar las calificaciones de los maestros de sus hijos.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El folleto de información del Título I explica los derechos de los padres.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Para solicitar calificaciones: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Solicitud del director por escrito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Acceda a la información en http://www.fldoe.org/edcert/public.asp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Ley Cada Estudiante Triunfa (ESSA): aviso de cuatro semanas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Nuestra escuela cuenta actualmente con (28) maestros certificados por el estado.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 (15) docentes que enseñan “fuera de campo”</a:t>
            </a:r>
            <a:endParaRPr sz="2000">
              <a:solidFill>
                <a:srgbClr val="244061"/>
              </a:solidFill>
            </a:endParaRPr>
          </a:p>
          <a:p>
            <a:pPr marL="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La información se envía a casa dos veces al año.</a:t>
            </a:r>
            <a:endParaRPr sz="20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9919" y="0"/>
            <a:ext cx="2011679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776330"/>
            <a:ext cx="907315" cy="90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400077" y="6793552"/>
            <a:ext cx="1434149" cy="89009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/>
          <p:nvPr/>
        </p:nvSpPr>
        <p:spPr>
          <a:xfrm>
            <a:off x="577049" y="395200"/>
            <a:ext cx="780495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44061"/>
                </a:solidFill>
              </a:rPr>
              <a:t>¿Cuáles son mis derechos como padre/tutor de Título I?</a:t>
            </a:r>
            <a:endParaRPr sz="4000">
              <a:solidFill>
                <a:srgbClr val="244061"/>
              </a:solidFill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986549" y="2438400"/>
            <a:ext cx="9823628" cy="361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Una oportunidad para programar reuniones periódicas para hacer sugerencias y participar, según corresponda, en decisiones relacionadas con la educación de su hijo.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Espere una respuesta a cualquier sugerencia de manera oportuna.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Envíe comentarios sobre el plan para toda la escuela tan pronto como esté disponible para la LEA, si no cree que sea satisfactorio.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Participar en cómo se asignan y gastan los fondos a nivel LEA y escolar.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Estar involucrado en el desarrollo de los planes LEA y Título I escolar.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Participar en el desarrollo y revisión de los Planes de participación de padres y familias (PFEP) de la escuela y el distrito.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Participar en el desarrollo del pacto entre la escuela y los padres.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Estar involucrado en el desarrollo del Plan de Mejoramiento Escolar (SIP)</a:t>
            </a:r>
            <a:endParaRPr sz="1600" b="1">
              <a:solidFill>
                <a:srgbClr val="244061"/>
              </a:solidFill>
            </a:endParaRPr>
          </a:p>
          <a:p>
            <a:pPr marL="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Noto Sans Symbols"/>
              <a:buChar char="⮚"/>
            </a:pPr>
            <a:r>
              <a:rPr lang="en-US" sz="1600" b="1">
                <a:solidFill>
                  <a:srgbClr val="244061"/>
                </a:solidFill>
              </a:rPr>
              <a:t>Solicite las calificaciones de los profesores de su hijo</a:t>
            </a:r>
            <a:endParaRPr sz="1600" b="1">
              <a:solidFill>
                <a:srgbClr val="244061"/>
              </a:solidFill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577049" y="2022556"/>
            <a:ext cx="2969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Tienes derecho a:</a:t>
            </a:r>
            <a:endParaRPr sz="1800"/>
          </a:p>
        </p:txBody>
      </p:sp>
      <p:pic>
        <p:nvPicPr>
          <p:cNvPr id="235" name="Google Shape;23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7920" y="6784940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684676"/>
            <a:ext cx="922770" cy="92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 rotWithShape="1">
          <a:blip r:embed="rId5">
            <a:alphaModFix/>
          </a:blip>
          <a:srcRect l="4518" t="19922" r="2385" b="16539"/>
          <a:stretch/>
        </p:blipFill>
        <p:spPr>
          <a:xfrm>
            <a:off x="1587646" y="6684676"/>
            <a:ext cx="1384154" cy="92276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/>
          <p:nvPr/>
        </p:nvSpPr>
        <p:spPr>
          <a:xfrm>
            <a:off x="2562290" y="0"/>
            <a:ext cx="7677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44061"/>
                </a:solidFill>
              </a:rPr>
              <a:t>¿Cómo puedo involucrarme?</a:t>
            </a:r>
            <a:endParaRPr sz="4000">
              <a:solidFill>
                <a:srgbClr val="244061"/>
              </a:solidFill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2657625" y="874630"/>
            <a:ext cx="76770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Nivel escolar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Escuche llamadas/recordatorios automáticos de la escuela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Esté atento a los folletos/invitaciones para volver a casa.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Asistir a las reuniones del SAC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Asistir a las reuniones del PTO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Sitio web de la escuela/redes sociales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Nivel de distrito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Escuche llamadas/recordatorios automáticos del distrito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Esté atento a los folletos/invitaciones para volver a casa.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Asistir a las reuniones del PAC</a:t>
            </a:r>
            <a:endParaRPr sz="2400" b="1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 b="1">
                <a:solidFill>
                  <a:srgbClr val="244061"/>
                </a:solidFill>
              </a:rPr>
              <a:t>Sitio web del distrito/redes sociales</a:t>
            </a:r>
            <a:endParaRPr sz="2400" b="1">
              <a:solidFill>
                <a:srgbClr val="244061"/>
              </a:solidFill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1800" y="6729118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6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6489554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9601200" y="6486205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/>
          <p:nvPr/>
        </p:nvSpPr>
        <p:spPr>
          <a:xfrm>
            <a:off x="2473947" y="519725"/>
            <a:ext cx="745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/>
              <a:t>¿Qué es el Título I?</a:t>
            </a:r>
            <a:endParaRPr sz="5400"/>
          </a:p>
        </p:txBody>
      </p:sp>
      <p:sp>
        <p:nvSpPr>
          <p:cNvPr id="68" name="Google Shape;68;p9"/>
          <p:cNvSpPr/>
          <p:nvPr/>
        </p:nvSpPr>
        <p:spPr>
          <a:xfrm>
            <a:off x="2667000" y="1990130"/>
            <a:ext cx="8332666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El Título I es el programa de asistencia federal más grande para las escuelas del país.</a:t>
            </a:r>
            <a:endParaRPr sz="2000">
              <a:solidFill>
                <a:srgbClr val="24406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El objetivo del Título I es proporcionar fondos suplementarios para ayudar a cerrar la brecha de rendimiento.</a:t>
            </a:r>
            <a:endParaRPr sz="2000">
              <a:solidFill>
                <a:srgbClr val="24406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Los fondos son desembolsados ​​por el gobierno federal, al Estado de Florida y luego a la Agencia de Educación Local (LEA), que es el Distrito.</a:t>
            </a:r>
            <a:endParaRPr sz="2000">
              <a:solidFill>
                <a:srgbClr val="24406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El Distrito sigue el plan LEA para el desembolso a las escuelas.</a:t>
            </a:r>
            <a:endParaRPr sz="2000">
              <a:solidFill>
                <a:srgbClr val="24406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Victory Charter School K5 es una escuela de Título I porque más del 70% de los estudiantes cumplen con los requisitos de pobreza.</a:t>
            </a:r>
            <a:endParaRPr sz="20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6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678180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9982200" y="6781800"/>
            <a:ext cx="1524000" cy="94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7"/>
          <p:cNvSpPr/>
          <p:nvPr/>
        </p:nvSpPr>
        <p:spPr>
          <a:xfrm>
            <a:off x="2329431" y="533400"/>
            <a:ext cx="81427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¿Quiénes son mis contactos de Título I?</a:t>
            </a:r>
            <a:endParaRPr sz="4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¿en la escuela?</a:t>
            </a:r>
            <a:endParaRPr sz="4000" b="1"/>
          </a:p>
        </p:txBody>
      </p:sp>
      <p:graphicFrame>
        <p:nvGraphicFramePr>
          <p:cNvPr id="254" name="Google Shape;254;p27"/>
          <p:cNvGraphicFramePr/>
          <p:nvPr/>
        </p:nvGraphicFramePr>
        <p:xfrm>
          <a:off x="2819400" y="27807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{0E95DC82-BFE2-40B5-9742-9A4138A9795F}</a:tableStyleId>
              </a:tblPr>
              <a:tblGrid>
                <a:gridCol w="240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Teléfono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Dirección de correo electrónico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Sra. María DaSilva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7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321-697-3800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7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mdasilva@victorycharterschools.org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5" name="Google Shape;255;p27"/>
          <p:cNvSpPr txBox="1"/>
          <p:nvPr/>
        </p:nvSpPr>
        <p:spPr>
          <a:xfrm>
            <a:off x="4800600" y="4917703"/>
            <a:ext cx="4876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https://victorycharterschoolk5.org/</a:t>
            </a:r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2681947" y="5619542"/>
            <a:ext cx="7910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Para obtener más información sobre las escuelas de Título I, visite www.osceolaschools.net/specialprograms</a:t>
            </a:r>
            <a:endParaRPr/>
          </a:p>
        </p:txBody>
      </p:sp>
      <p:pic>
        <p:nvPicPr>
          <p:cNvPr id="257" name="Google Shape;257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4975" y="6762541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4832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/>
          <p:nvPr/>
        </p:nvSpPr>
        <p:spPr>
          <a:xfrm>
            <a:off x="2819400" y="1479623"/>
            <a:ext cx="9568388" cy="481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El Plan LEA Título I es el plan anual del Distrito para iniciativas estratégicas del distrito para aumentar el rendimiento académico.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El Plan de Participación de Padres y Familias del Título I de la LEA es un componente de este plan.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Algunos artículos incluidos son:</a:t>
            </a: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Evaluaciones académicas de los estudiantes</a:t>
            </a: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Cualificaciones del personal y desarrollo profesional</a:t>
            </a: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Estrategias de participación de los padres, incluido el Plan de participación de padres y familias de LEA</a:t>
            </a: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Metas de mejora escolar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Los padres/tutores del Título I tienen derecho a participar en el desarrollo del Plan LEA Título I y el Plan LEA de Participación de Padres y Familias.</a:t>
            </a:r>
            <a:endParaRPr sz="1800">
              <a:solidFill>
                <a:srgbClr val="244061"/>
              </a:solidFill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2084823" y="304800"/>
            <a:ext cx="85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44061"/>
                </a:solidFill>
              </a:rPr>
              <a:t>¿Qué es el Plan LEA Título I?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/>
          <p:nvPr/>
        </p:nvSpPr>
        <p:spPr>
          <a:xfrm>
            <a:off x="-815300" y="783550"/>
            <a:ext cx="11975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</a:rPr>
              <a:t>¿Qué es un plan de Título I para toda la escuela?</a:t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1143000" y="1947207"/>
            <a:ext cx="1073090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Cada escuela que recibe fondos del Título I debe tener un plan.</a:t>
            </a:r>
            <a:endParaRPr sz="24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Los componentes del plan para toda la escuela están incluidos en el Plan de Mejoramiento Escolar (SIP)</a:t>
            </a:r>
            <a:endParaRPr sz="2400">
              <a:solidFill>
                <a:srgbClr val="24406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Los padres/tutores del Título I tienen derecho a participar en el desarrollo del Plan de Mejoramiento Escolar (SIP) (Victory Charter School K5)</a:t>
            </a:r>
            <a:endParaRPr sz="24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9919" y="0"/>
            <a:ext cx="2011679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613578"/>
            <a:ext cx="1070068" cy="107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400077" y="6613578"/>
            <a:ext cx="1724131" cy="10700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337875" y="173100"/>
            <a:ext cx="10371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244061"/>
                </a:solidFill>
              </a:rPr>
              <a:t>Planificación de mejora escolar</a:t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222475" y="973551"/>
            <a:ext cx="9780300" cy="55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Nuestra escuela ha identificado las siguientes áreas de enfoque para 2023-2024: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1. (Competencia en matemáticas y ganancias en el aprendizaje)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2. (Competencia en ELA y ganancias en el aprendizaje)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3. (Competencia en Ciencias)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4. (Competencia ESE)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5. (Competencia ELL)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Visite nuestras reuniones mensuales del Comité Asesor Escolar (SAC), donde discutimos nuestro progreso y cómo podemos mejorar el rendimiento.</a:t>
            </a:r>
            <a:endParaRPr sz="2400">
              <a:solidFill>
                <a:srgbClr val="244061"/>
              </a:solidFill>
            </a:endParaRPr>
          </a:p>
          <a:p>
            <a:pPr marL="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244061"/>
                </a:solidFill>
              </a:rPr>
              <a:t>Durante los meses de septiembre, diciembre y marzo, revisaremos, discutiremos y solicitaremos comentarios sobre los planes de Título I y Participación de padres y familias de la escuela.</a:t>
            </a:r>
            <a:endParaRPr sz="24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3246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5">
            <a:alphaModFix/>
          </a:blip>
          <a:srcRect l="4518" t="19922" r="2385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2729525" y="175882"/>
            <a:ext cx="713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44061"/>
                </a:solidFill>
              </a:rPr>
              <a:t>Puntajes del Plan de Mejoramiento Escolar</a:t>
            </a:r>
            <a:endParaRPr sz="4000">
              <a:solidFill>
                <a:srgbClr val="244061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398891" y="1676400"/>
            <a:ext cx="8003816" cy="382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Puntajes de los estudiantes para la Evaluación de Estándares de Florida (FSA) 2022-2023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y/o Fin de Curso (EOC) se enumeran a continuación: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6"/>
              </a:rPr>
              <a:t>https://docs.google.com/spreadsheets/d/10ILa9b5K0nII-AFSk7h-ABDvPSmSKRyeDCUfhbdSroU/edit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Se puede acceder al Plan de Mejoramiento Escolar 2023-2024 de nuestra escuela en: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https://www.floridacims.org/districts/osceola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Cada año escolar, utilizamos los puntajes del año anterior para determinar</a:t>
            </a:r>
            <a:endParaRPr sz="1800" b="1">
              <a:solidFill>
                <a:srgbClr val="24406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44061"/>
                </a:solidFill>
              </a:rPr>
              <a:t>nuestras metas de mejora escolar para el próximo año.</a:t>
            </a:r>
            <a:endParaRPr sz="1800" b="1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600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6489554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9601200" y="6486205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3086100" y="838200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</a:rPr>
              <a:t>¿Cómo utiliza School Name los fondos del Título I y SIP?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2955018" y="2590800"/>
            <a:ext cx="86106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Los fondos federales del Título I deben complementar los programas existentes de la escuela. En nuestra escuela utilizamos fondos del Título I para:</a:t>
            </a:r>
            <a:endParaRPr sz="2000">
              <a:solidFill>
                <a:srgbClr val="24406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Agregar entrenadores académicos a nuestro personal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Agregar paraprofesionales al salón de clases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Comprar materiales y suministros complementarios para el aula.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Proporcionar tutoría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Proporcionar desarrollo profesional a los docentes.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Comprar software y equipos tecnológicos complementarios.</a:t>
            </a:r>
            <a:endParaRPr sz="2000">
              <a:solidFill>
                <a:srgbClr val="24406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4061"/>
                </a:solidFill>
              </a:rPr>
              <a:t>Llevar a cabo reuniones/capacitaciones/actividades educativas para padres.</a:t>
            </a:r>
            <a:endParaRPr sz="2000">
              <a:solidFill>
                <a:srgbClr val="24406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4832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1882145" y="838200"/>
            <a:ext cx="107167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44061"/>
                </a:solidFill>
              </a:rPr>
              <a:t>¿Qué es la reserva del 1% y cómo participan los padres?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2573119" y="1600200"/>
            <a:ext cx="9334819" cy="40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Para el año escolar 2023-2024, la asignación de Título I para el Distrito Escolar del Condado de Osceola es de $21,832,791.04. La ley federal exige que la LEA reserve el 1 % para la participación de los padres y la familia.</a:t>
            </a:r>
            <a:endParaRPr sz="1800">
              <a:solidFill>
                <a:srgbClr val="244061"/>
              </a:solidFill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El 90% del monto del 1% debe asignarse a todas las escuelas de Título I del Distrito para implementar la participación de los padres y las familias a nivel escolar. Nuestra escuela recibió $110,200,44.</a:t>
            </a:r>
            <a:br>
              <a:rPr lang="en-US" sz="1800">
                <a:solidFill>
                  <a:srgbClr val="244061"/>
                </a:solidFill>
              </a:rPr>
            </a:b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El Distrito Escolar del Condado de Osceola (LEA) utilizará el 10% restante del 1% para la participación de los padres y las familias, así como para eventos y capacitación para padres y familias.</a:t>
            </a:r>
            <a:br>
              <a:rPr lang="en-US" sz="1800">
                <a:solidFill>
                  <a:srgbClr val="244061"/>
                </a:solidFill>
              </a:rPr>
            </a:br>
            <a:endParaRPr sz="1800">
              <a:solidFill>
                <a:srgbClr val="244061"/>
              </a:solidFill>
            </a:endParaRPr>
          </a:p>
          <a:p>
            <a:pPr marL="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244061"/>
                </a:solidFill>
              </a:rPr>
              <a:t> Los padres/tutores del Título I tienen el derecho y se les anima a participar en cómo se gasta este dinero a nivel de la LEA y de la escuela.</a:t>
            </a:r>
            <a:endParaRPr sz="1800">
              <a:solidFill>
                <a:srgbClr val="244061"/>
              </a:solidFill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286" y="6641153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801599" cy="777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A close up of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649" y="6248400"/>
            <a:ext cx="1282846" cy="12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5">
            <a:alphaModFix/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145850" y="136500"/>
            <a:ext cx="1004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44061"/>
                </a:solidFill>
              </a:rPr>
              <a:t>¿Qué es el Plan de participación de padres y familias?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1142999" y="1219954"/>
            <a:ext cx="10515600" cy="430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La LEA y cada escuela de Título I crean un Plan de Participación de Padres y Familias (PFEP)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Este PFEP explica cómo se implementarán los requisitos de la Ley Cada Estudiante Triunfa de 2015 (ESSA) tanto a nivel de distrito como de escuela.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Incluye: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Expectativas para los padres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Cómo participarán los padres en la toma de decisiones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Cómo trabajarán la LEA y las escuelas para desarrollar la capacidad de las escuelas y los padres para lograr una fuerte participación de los padres y las familias para mejorar el rendimiento académico de los estudiantes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600">
                <a:solidFill>
                  <a:srgbClr val="244061"/>
                </a:solidFill>
              </a:rPr>
              <a:t>Los padres/tutores del Título I tienen derecho a participar en el desarrollo de los planes de participación de padres y familias de la escuela y el distrito.</a:t>
            </a:r>
            <a:endParaRPr sz="1600">
              <a:solidFill>
                <a:srgbClr val="24406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1600">
              <a:solidFill>
                <a:srgbClr val="244061"/>
              </a:solidFill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4835" y="6510578"/>
            <a:ext cx="2414225" cy="8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1884</Words>
  <Application>Microsoft Office PowerPoint</Application>
  <PresentationFormat>Custom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Noto Sans Symbols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Nuestro plan de estudios</vt:lpstr>
      <vt:lpstr>Nuestros programas digitales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Mayra Ramos Del Rio</cp:lastModifiedBy>
  <cp:revision>1</cp:revision>
  <dcterms:modified xsi:type="dcterms:W3CDTF">2024-01-03T20:15:49Z</dcterms:modified>
</cp:coreProperties>
</file>